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39" r:id="rId2"/>
    <p:sldId id="374" r:id="rId3"/>
    <p:sldId id="358" r:id="rId4"/>
    <p:sldId id="309" r:id="rId5"/>
    <p:sldId id="362" r:id="rId6"/>
    <p:sldId id="361" r:id="rId7"/>
    <p:sldId id="346" r:id="rId8"/>
    <p:sldId id="365" r:id="rId9"/>
    <p:sldId id="348" r:id="rId10"/>
    <p:sldId id="350" r:id="rId11"/>
    <p:sldId id="351" r:id="rId12"/>
    <p:sldId id="352" r:id="rId13"/>
    <p:sldId id="353" r:id="rId14"/>
    <p:sldId id="354" r:id="rId15"/>
    <p:sldId id="356" r:id="rId16"/>
    <p:sldId id="3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97" autoAdjust="0"/>
    <p:restoredTop sz="94660"/>
  </p:normalViewPr>
  <p:slideViewPr>
    <p:cSldViewPr>
      <p:cViewPr>
        <p:scale>
          <a:sx n="73" d="100"/>
          <a:sy n="73" d="100"/>
        </p:scale>
        <p:origin x="-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562C46-85CF-410A-A8A9-966E0236F2AD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579E6-8B66-4A8C-9763-B413C25CC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6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A2FC-E674-450E-AA77-7D0E3F2863F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0B92-111F-4C83-A078-295069715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A6F2B-0DCF-4926-BBE4-2A4820A47DF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EC83-074C-48D9-9A03-754BED30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A695-6E5D-4FF4-9F9A-579A6562212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E05AF-69EB-4BBD-9D2B-5E906185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B3A9-76F2-45B1-8226-C77FF7D7B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29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AA89-F3BE-40CB-9AA1-C739C60A51F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E0F8-6464-4F90-B506-CE3C07C78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CF2A-7300-4B83-A7E8-C668EDE6988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279F-08C4-43F0-8143-39015C15F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AE79-ED74-4B06-A281-07EBF43AADF7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6B98C-C37D-4B5B-BE72-B1A09C7B5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5275-18FB-4071-9010-CE4890F995CA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22BE-167A-4690-94A6-0C23FCEDC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BA86-A007-4AC6-BF3D-51A899743A9D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21FE-B6FC-4629-BA7E-5B4FAA0B3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43B5-D734-49CE-97F3-6BD565CB04B0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A597-A55C-4739-ABCD-704CC87E8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0323-7BCE-4560-9DDD-53EFA1A94EDA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43A2-12DF-41AF-94E8-3B4E0FB95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FB60-D7B3-4C21-A062-C59324CCFBF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56B5-7E95-47CF-864B-B6AEF71BF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6844244-317B-432A-B5AB-D1CDADB4EFB6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39B3C48-7535-4559-A764-E753CA016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709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4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инансовая грамотность   для выпускников 9-х классов.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 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лассные руководители                                                     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л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утфуллаев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м.а.                                              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арасов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и.в.        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2463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</a:t>
            </a:r>
            <a:r>
              <a:rPr lang="ru-RU" sz="3600" b="1" dirty="0" smtClean="0">
                <a:solidFill>
                  <a:srgbClr val="FFFF00"/>
                </a:solidFill>
              </a:rPr>
              <a:t>Классификация налогов по уровню бюджета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5" y="404664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21938" y="2072881"/>
            <a:ext cx="34299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Региональные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049831" y="227606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20530" y="1412776"/>
            <a:ext cx="3384376" cy="5184576"/>
          </a:xfrm>
          <a:prstGeom prst="roundRect">
            <a:avLst/>
          </a:prstGeom>
          <a:solidFill>
            <a:srgbClr val="DDE2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B91796"/>
                </a:solidFill>
              </a:rPr>
              <a:t>Налог на имущество организаций.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B91796"/>
                </a:solidFill>
              </a:rPr>
              <a:t>Налог на  недвижимость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B91796"/>
                </a:solidFill>
              </a:rPr>
              <a:t>Налог с продаж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B91796"/>
                </a:solidFill>
              </a:rPr>
              <a:t>Транспортный налог.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B91796"/>
                </a:solidFill>
              </a:rPr>
              <a:t>Лесной налог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B91796"/>
                </a:solidFill>
              </a:rPr>
              <a:t>Другие.</a:t>
            </a:r>
            <a:endParaRPr lang="ru-RU" sz="2800" b="1" dirty="0">
              <a:solidFill>
                <a:srgbClr val="B91796"/>
              </a:solidFill>
            </a:endParaRPr>
          </a:p>
        </p:txBody>
      </p:sp>
      <p:pic>
        <p:nvPicPr>
          <p:cNvPr id="23559" name="Picture 7" descr="http://im3-tub-ru.yandex.net/i?id=924d3019f884436d50a3498b5059b999-8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8615"/>
            <a:ext cx="4224468" cy="2534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31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   </a:t>
            </a:r>
            <a:r>
              <a:rPr lang="ru-RU" sz="3600" b="1" dirty="0" smtClean="0">
                <a:solidFill>
                  <a:srgbClr val="FFFF00"/>
                </a:solidFill>
              </a:rPr>
              <a:t>Классификация налогов по уровню бюджета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5" y="404664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8285" y="2061182"/>
            <a:ext cx="3024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Местные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049831" y="227606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64088" y="1812414"/>
            <a:ext cx="3616803" cy="48245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Земельный налог.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Налог на имущество физических лиц.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 Налог на дарение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Курортный сбор.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Налог на рекламу.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Налог на содержание жилого фонда.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8000"/>
                </a:solidFill>
              </a:rPr>
              <a:t>Сбор за право  торговать.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0400"/>
            <a:ext cx="2446219" cy="166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21" y="4954165"/>
            <a:ext cx="2283531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 descr="http://im1-tub-ru.yandex.net/i?id=a624ecd7bff5d81f79405b01de0d3e14-12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77" y="5593048"/>
            <a:ext cx="2019379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0750"/>
            <a:ext cx="2213145" cy="14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 descr="http://im0-tub-ru.yandex.net/i?id=9870c289254f13ac501f3c789026233b-88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06" y="3614322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87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58204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Потребители и их права.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0" y="1988840"/>
            <a:ext cx="6096000" cy="464056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потребителей – понятие, недавно вошедшее в нашу действительность. Работы по ее правовому и организационному обеспечению выдвинули ее число основных направлений социально – экономической политики государства.</a:t>
            </a:r>
          </a:p>
        </p:txBody>
      </p:sp>
      <p:pic>
        <p:nvPicPr>
          <p:cNvPr id="60421" name="Picture 5" descr="AG0000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85950"/>
            <a:ext cx="3200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20941" y="-2891"/>
            <a:ext cx="2316681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2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8" name="Rectangle 1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2844" y="990600"/>
            <a:ext cx="9001156" cy="51530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Безопасность товаров и услуг при: </a:t>
            </a:r>
          </a:p>
          <a:p>
            <a:pPr eaLnBrk="1" hangingPunct="1">
              <a:defRPr/>
            </a:pPr>
            <a:r>
              <a:rPr lang="ru-RU" sz="3600" dirty="0" smtClean="0"/>
              <a:t>Использовании; </a:t>
            </a:r>
          </a:p>
          <a:p>
            <a:pPr eaLnBrk="1" hangingPunct="1">
              <a:defRPr/>
            </a:pPr>
            <a:r>
              <a:rPr lang="ru-RU" sz="3600" dirty="0" smtClean="0"/>
              <a:t>Хранении;</a:t>
            </a:r>
          </a:p>
          <a:p>
            <a:pPr eaLnBrk="1" hangingPunct="1">
              <a:defRPr/>
            </a:pPr>
            <a:r>
              <a:rPr lang="ru-RU" sz="3600" dirty="0" smtClean="0"/>
              <a:t>Транспортировки;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Не только для жизни, здоровья, имущества, но и для окружающей среды.</a:t>
            </a:r>
          </a:p>
        </p:txBody>
      </p:sp>
      <p:pic>
        <p:nvPicPr>
          <p:cNvPr id="61460" name="Picture 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1" name="Picture 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2438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428596" y="304800"/>
            <a:ext cx="84296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Потребитель имеет право на: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20941" y="-2891"/>
            <a:ext cx="2316681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82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 build="p"/>
      <p:bldP spid="61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8600"/>
            <a:ext cx="6324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Потребитель в праве обменять непродовольственный товар надлежащего качества на аналогичный товар у продавца, у которого этот товар не подошел по форме, габаритам или по иным причинам. </a:t>
            </a:r>
          </a:p>
        </p:txBody>
      </p:sp>
      <p:pic>
        <p:nvPicPr>
          <p:cNvPr id="80900" name="Picture 4" descr="AG00222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2438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33400" y="4495800"/>
            <a:ext cx="51054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Срок обмена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товара ненадлежащего качества 14 дней, не считая дня покупки товара.</a:t>
            </a:r>
          </a:p>
        </p:txBody>
      </p:sp>
      <p:pic>
        <p:nvPicPr>
          <p:cNvPr id="80902" name="Picture 6" descr="J00761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419600"/>
            <a:ext cx="2133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2895600" y="2359025"/>
            <a:ext cx="60198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В случае, если аналогичный товар отсутствует в продаже на день обращения потребителя к продавцу, он в праве потребовать возврат денежной суммы за уплаченный товар.</a:t>
            </a:r>
            <a:r>
              <a:rPr lang="ru-RU" sz="240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20941" y="-2891"/>
            <a:ext cx="2316681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24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1" grpId="0"/>
      <p:bldP spid="809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09800" y="5486400"/>
            <a:ext cx="64389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b="1" smtClean="0"/>
          </a:p>
        </p:txBody>
      </p:sp>
      <p:pic>
        <p:nvPicPr>
          <p:cNvPr id="82949" name="Picture 5" descr="J00957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749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J00957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35288"/>
            <a:ext cx="457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 descr="J00957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179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 descr="J00957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513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9" descr="J00957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847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457200" y="533400"/>
            <a:ext cx="7067128" cy="124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Обмен непродовольственного товара надлежащего качества производится, если указанный товар:</a:t>
            </a:r>
            <a:endParaRPr lang="ru-RU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1731963"/>
            <a:ext cx="5768975" cy="579437"/>
            <a:chOff x="192" y="1091"/>
            <a:chExt cx="3634" cy="365"/>
          </a:xfrm>
        </p:grpSpPr>
        <p:pic>
          <p:nvPicPr>
            <p:cNvPr id="7183" name="Picture 4" descr="J009575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1160"/>
              <a:ext cx="28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6" name="Rectangle 12"/>
            <p:cNvSpPr>
              <a:spLocks noChangeArrowheads="1"/>
            </p:cNvSpPr>
            <p:nvPr/>
          </p:nvSpPr>
          <p:spPr bwMode="auto">
            <a:xfrm>
              <a:off x="624" y="1091"/>
              <a:ext cx="320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не был в употреблении,</a:t>
              </a:r>
            </a:p>
          </p:txBody>
        </p:sp>
      </p:grp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990600" y="2286000"/>
            <a:ext cx="628332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сохранены его товарный вид,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990600" y="2849563"/>
            <a:ext cx="57800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потребительские свойства,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990600" y="3429000"/>
            <a:ext cx="19478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пломбы,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990600" y="3962400"/>
            <a:ext cx="45624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фабричные ярлыки,</a:t>
            </a:r>
            <a:r>
              <a:rPr lang="ru-RU" sz="3200"/>
              <a:t>  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914400" y="4419600"/>
            <a:ext cx="6934200" cy="126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товарный чек, выданные потребителю вместе с проданным указанным товаром.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20941" y="-2891"/>
            <a:ext cx="2316681" cy="45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5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/>
      <p:bldP spid="82958" grpId="0"/>
      <p:bldP spid="82959" grpId="0"/>
      <p:bldP spid="82960" grpId="0"/>
      <p:bldP spid="82961" grpId="0"/>
      <p:bldP spid="82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8612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7"/>
            <a:ext cx="9144000" cy="6759870"/>
          </a:xfrm>
        </p:spPr>
      </p:pic>
    </p:spTree>
    <p:extLst>
      <p:ext uri="{BB962C8B-B14F-4D97-AF65-F5344CB8AC3E}">
        <p14:creationId xmlns="" xmlns:p14="http://schemas.microsoft.com/office/powerpoint/2010/main" val="158485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6858000"/>
            <a:ext cx="231830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23394" y="3435730"/>
            <a:ext cx="1655762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УЧЁТ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787900" y="3860800"/>
            <a:ext cx="2160588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ЭКОНОМИЯ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69874" y="3045892"/>
            <a:ext cx="2627313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ПЛАНИРОВАНИЕ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480175" y="2852738"/>
            <a:ext cx="2663825" cy="7699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СБЕРЕЖЕНИЯ</a:t>
            </a:r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H="1">
            <a:off x="1403350" y="1412875"/>
            <a:ext cx="3603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3851275" y="1412875"/>
            <a:ext cx="730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5435600" y="1484313"/>
            <a:ext cx="288925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7380288" y="1557338"/>
            <a:ext cx="1444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Rectangle 4"/>
          <p:cNvSpPr>
            <a:spLocks noChangeArrowheads="1"/>
          </p:cNvSpPr>
          <p:nvPr/>
        </p:nvSpPr>
        <p:spPr bwMode="auto">
          <a:xfrm>
            <a:off x="467544" y="412336"/>
            <a:ext cx="79930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0035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снизить расходы бюджета?</a:t>
            </a:r>
          </a:p>
        </p:txBody>
      </p:sp>
      <p:pic>
        <p:nvPicPr>
          <p:cNvPr id="17419" name="Picture 2" descr="C:\Users\1\Desktop\44758_1447420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40322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284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638"/>
            <a:ext cx="2617788" cy="38560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8763" y="0"/>
            <a:ext cx="5888037" cy="1773238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4800" dirty="0" smtClean="0"/>
              <a:t>Цели определяют направление</a:t>
            </a:r>
            <a:endParaRPr lang="ru-RU" sz="4800" dirty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701800" y="2041525"/>
            <a:ext cx="698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 Light" pitchFamily="34" charset="0"/>
              </a:rPr>
              <a:t>«Если вы не знаете, куда хотите попасть, то вам и неважно, в какую сторону идти…»</a:t>
            </a:r>
          </a:p>
          <a:p>
            <a:endParaRPr lang="ru-RU">
              <a:latin typeface="Calibri Light" pitchFamily="34" charset="0"/>
            </a:endParaRPr>
          </a:p>
          <a:p>
            <a:pPr algn="r"/>
            <a:r>
              <a:rPr lang="ru-RU" i="1">
                <a:latin typeface="Calibri Light" pitchFamily="34" charset="0"/>
              </a:rPr>
              <a:t>«Алиса в стране чудес», Льюис Кэрролл</a:t>
            </a:r>
          </a:p>
        </p:txBody>
      </p:sp>
      <p:pic>
        <p:nvPicPr>
          <p:cNvPr id="2150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5085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149740" y="6689650"/>
            <a:ext cx="2318307" cy="1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83152" cy="1484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Контролируй расходы</a:t>
            </a:r>
            <a:endParaRPr lang="ru-RU" dirty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5378" y="1600200"/>
            <a:ext cx="7113005" cy="5178544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-45719"/>
            <a:ext cx="2102283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94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563072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Сбережения и резервный фонд</a:t>
            </a:r>
            <a:endParaRPr lang="ru-RU" sz="4400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55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Очень важно иметь финансовую «подушку безопасности» – </a:t>
            </a:r>
            <a:r>
              <a:rPr lang="ru-RU" b="1" smtClean="0">
                <a:solidFill>
                  <a:schemeClr val="tx1"/>
                </a:solidFill>
              </a:rPr>
              <a:t>резервный фонд</a:t>
            </a:r>
            <a:r>
              <a:rPr lang="ru-RU" smtClean="0">
                <a:solidFill>
                  <a:schemeClr val="tx1"/>
                </a:solidFill>
              </a:rPr>
              <a:t>, который позволит в случае незапланированных трат или внезапного исчезновения источника дохода не занимать деньги под высокие проценты, а справиться </a:t>
            </a:r>
            <a:r>
              <a:rPr lang="ru-RU" b="1" smtClean="0">
                <a:solidFill>
                  <a:schemeClr val="tx1"/>
                </a:solidFill>
              </a:rPr>
              <a:t>своими силами</a:t>
            </a:r>
            <a:r>
              <a:rPr lang="ru-RU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797425"/>
            <a:ext cx="18288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-45718"/>
            <a:ext cx="231830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31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93889"/>
            <a:ext cx="8363563" cy="157617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НАЛОГИ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- ЭТО ОБЯЗАТЕЛЬНЫЕ ПЛАТЕЖИ,     ВЗИМАЕМЫЕ ГОСУДАРСТВОМ С ФИЗИЧЕСКИХ И ЮРИДИЧЕСКИХ ЛИЦ В ГОСУДАРСТВЕННЫЕ И МЕСТНЫЕ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БЮДЖЕТЫ.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94714" y="3166596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8" y="113810"/>
            <a:ext cx="1293544" cy="12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287016" y="3070066"/>
            <a:ext cx="8856984" cy="35300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4013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являются </a:t>
            </a:r>
            <a:r>
              <a:rPr lang="ru-RU" sz="3200" b="1" dirty="0">
                <a:solidFill>
                  <a:srgbClr val="002060"/>
                </a:solidFill>
              </a:rPr>
              <a:t>основным источником поступлений в государственную казну</a:t>
            </a:r>
            <a:r>
              <a:rPr lang="ru-RU" sz="3200" b="1" dirty="0" smtClean="0">
                <a:solidFill>
                  <a:srgbClr val="002060"/>
                </a:solidFill>
              </a:rPr>
              <a:t>;   </a:t>
            </a:r>
          </a:p>
          <a:p>
            <a:pPr indent="354013">
              <a:buFont typeface="Wingdings" panose="05000000000000000000" pitchFamily="2" charset="2"/>
              <a:buChar char="v"/>
              <a:tabLst>
                <a:tab pos="88900" algn="l"/>
              </a:tabLst>
            </a:pPr>
            <a:r>
              <a:rPr lang="ru-RU" sz="3200" b="1" dirty="0" smtClean="0">
                <a:solidFill>
                  <a:srgbClr val="002060"/>
                </a:solidFill>
              </a:rPr>
              <a:t>обеспечивают </a:t>
            </a:r>
            <a:r>
              <a:rPr lang="ru-RU" sz="3200" b="1" dirty="0">
                <a:solidFill>
                  <a:srgbClr val="002060"/>
                </a:solidFill>
              </a:rPr>
              <a:t>распределение и перераспределение национального </a:t>
            </a:r>
            <a:r>
              <a:rPr lang="ru-RU" sz="3200" b="1" dirty="0" smtClean="0">
                <a:solidFill>
                  <a:srgbClr val="002060"/>
                </a:solidFill>
              </a:rPr>
              <a:t>        дохода в </a:t>
            </a:r>
            <a:r>
              <a:rPr lang="ru-RU" sz="3200" b="1" dirty="0">
                <a:solidFill>
                  <a:srgbClr val="002060"/>
                </a:solidFill>
              </a:rPr>
              <a:t>соответствии с экономическими и социальными задачами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-45718"/>
            <a:ext cx="2318307" cy="45719"/>
          </a:xfrm>
        </p:spPr>
      </p:pic>
    </p:spTree>
    <p:extLst>
      <p:ext uri="{BB962C8B-B14F-4D97-AF65-F5344CB8AC3E}">
        <p14:creationId xmlns="" xmlns:p14="http://schemas.microsoft.com/office/powerpoint/2010/main" val="24936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23" y="116632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Налоги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23" y="1412776"/>
            <a:ext cx="8229600" cy="54452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какие налоги относятся к федеральным(Ф), какие - к региональным (Р), а какие – к местным (М)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добавленную стоимость (НДС); 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игорный бизнес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Акцизный налог; 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доходы физических лиц; 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лиц. 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прибыль предприятий; 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добычу полезных ископаемых; 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Водный налог; 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пошлина   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742" y="-45719"/>
            <a:ext cx="189679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663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       Классификация налогов по уровню бюджета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5" y="404664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8284" y="2061182"/>
            <a:ext cx="316359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Федеральные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352621" y="2213480"/>
            <a:ext cx="787331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55637" y="1792117"/>
            <a:ext cx="4824536" cy="49492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 на  прибыль организаций.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 на  доходы физических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 на  добавленную  стоимость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Акцизы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Налоги на покупку  валюты.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операции с ценными бумагами.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наследуемое и даримое  имущество и др.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im0-tub-ru.yandex.net/i?id=2e4e36f0416ed37a1b5f7e424c355b04-3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7" y="3429000"/>
            <a:ext cx="3717053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63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1556</TotalTime>
  <Words>489</Words>
  <Application>Microsoft Office PowerPoint</Application>
  <PresentationFormat>Экран (4:3)</PresentationFormat>
  <Paragraphs>79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Классный час</vt:lpstr>
      <vt:lpstr>Слайд 2</vt:lpstr>
      <vt:lpstr>Слайд 3</vt:lpstr>
      <vt:lpstr>Цели определяют направление</vt:lpstr>
      <vt:lpstr>Контролируй расходы</vt:lpstr>
      <vt:lpstr>Сбережения и резервный фонд</vt:lpstr>
      <vt:lpstr>  НАЛОГИ - ЭТО ОБЯЗАТЕЛЬНЫЕ ПЛАТЕЖИ,     ВЗИМАЕМЫЕ ГОСУДАРСТВОМ С ФИЗИЧЕСКИХ И ЮРИДИЧЕСКИХ ЛИЦ В ГОСУДАРСТВЕННЫЕ И МЕСТНЫЕ БЮДЖЕТЫ. </vt:lpstr>
      <vt:lpstr> Налоги</vt:lpstr>
      <vt:lpstr>           Классификация налогов по уровню бюджета</vt:lpstr>
      <vt:lpstr>          Классификация налогов по уровню бюджета</vt:lpstr>
      <vt:lpstr>           Классификация налогов по уровню бюджета</vt:lpstr>
      <vt:lpstr>Потребители и их права.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Angrin</dc:creator>
  <cp:lastModifiedBy>Людмила</cp:lastModifiedBy>
  <cp:revision>164</cp:revision>
  <dcterms:created xsi:type="dcterms:W3CDTF">2015-03-15T16:47:03Z</dcterms:created>
  <dcterms:modified xsi:type="dcterms:W3CDTF">2020-04-13T12:27:38Z</dcterms:modified>
</cp:coreProperties>
</file>